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4" r:id="rId1"/>
  </p:sldMasterIdLst>
  <p:sldIdLst>
    <p:sldId id="256" r:id="rId2"/>
    <p:sldId id="257" r:id="rId3"/>
    <p:sldId id="258" r:id="rId4"/>
    <p:sldId id="259" r:id="rId5"/>
    <p:sldId id="304" r:id="rId6"/>
    <p:sldId id="305" r:id="rId7"/>
    <p:sldId id="260" r:id="rId8"/>
    <p:sldId id="261" r:id="rId9"/>
    <p:sldId id="262" r:id="rId10"/>
    <p:sldId id="263" r:id="rId11"/>
    <p:sldId id="265" r:id="rId12"/>
    <p:sldId id="264" r:id="rId13"/>
    <p:sldId id="266" r:id="rId14"/>
    <p:sldId id="267" r:id="rId15"/>
    <p:sldId id="268" r:id="rId16"/>
    <p:sldId id="269" r:id="rId17"/>
    <p:sldId id="289" r:id="rId18"/>
    <p:sldId id="287" r:id="rId19"/>
    <p:sldId id="288" r:id="rId20"/>
    <p:sldId id="275" r:id="rId21"/>
    <p:sldId id="276" r:id="rId22"/>
    <p:sldId id="277" r:id="rId23"/>
    <p:sldId id="270" r:id="rId24"/>
    <p:sldId id="278" r:id="rId25"/>
    <p:sldId id="271" r:id="rId26"/>
    <p:sldId id="279" r:id="rId27"/>
    <p:sldId id="280" r:id="rId28"/>
    <p:sldId id="290" r:id="rId29"/>
    <p:sldId id="281" r:id="rId30"/>
    <p:sldId id="282" r:id="rId31"/>
    <p:sldId id="291" r:id="rId32"/>
    <p:sldId id="302" r:id="rId33"/>
    <p:sldId id="297" r:id="rId34"/>
    <p:sldId id="298" r:id="rId35"/>
    <p:sldId id="303" r:id="rId36"/>
    <p:sldId id="293" r:id="rId37"/>
    <p:sldId id="294" r:id="rId38"/>
    <p:sldId id="295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25" d="100"/>
          <a:sy n="125" d="100"/>
        </p:scale>
        <p:origin x="-1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161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768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80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1153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7259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850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288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3136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156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0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631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777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852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678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436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763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705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558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TALLER DE PROGRAMACI</a:t>
            </a:r>
            <a:r>
              <a:rPr lang="es-EC" dirty="0" err="1" smtClean="0"/>
              <a:t>Ó</a:t>
            </a:r>
            <a:r>
              <a:rPr lang="en-US" dirty="0" smtClean="0"/>
              <a:t>N WEB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ANDY SANCHEZ GONZALEZ =V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147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70960" y="-1797627"/>
            <a:ext cx="18288000" cy="10287000"/>
          </a:xfrm>
          <a:prstGeom prst="rect">
            <a:avLst/>
          </a:prstGeom>
        </p:spPr>
      </p:pic>
      <p:sp>
        <p:nvSpPr>
          <p:cNvPr id="10" name="Elipse 9"/>
          <p:cNvSpPr/>
          <p:nvPr/>
        </p:nvSpPr>
        <p:spPr>
          <a:xfrm>
            <a:off x="7963131" y="1539470"/>
            <a:ext cx="635000" cy="5207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13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64131" y="-1199111"/>
            <a:ext cx="18288000" cy="10287000"/>
          </a:xfrm>
          <a:prstGeom prst="rect">
            <a:avLst/>
          </a:prstGeom>
        </p:spPr>
      </p:pic>
      <p:sp>
        <p:nvSpPr>
          <p:cNvPr id="4" name="Elipse 3"/>
          <p:cNvSpPr/>
          <p:nvPr/>
        </p:nvSpPr>
        <p:spPr>
          <a:xfrm>
            <a:off x="5311371" y="4182917"/>
            <a:ext cx="3666374" cy="5207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98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sp>
        <p:nvSpPr>
          <p:cNvPr id="4" name="Elipse 3"/>
          <p:cNvSpPr/>
          <p:nvPr/>
        </p:nvSpPr>
        <p:spPr>
          <a:xfrm>
            <a:off x="6201006" y="4925607"/>
            <a:ext cx="635000" cy="5207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121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sp>
        <p:nvSpPr>
          <p:cNvPr id="4" name="Elipse 3"/>
          <p:cNvSpPr/>
          <p:nvPr/>
        </p:nvSpPr>
        <p:spPr>
          <a:xfrm>
            <a:off x="6832600" y="4889500"/>
            <a:ext cx="635000" cy="5207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77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41600" y="-1676400"/>
            <a:ext cx="18288000" cy="10287000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7823200" y="5143500"/>
            <a:ext cx="635000" cy="495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11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803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sp>
        <p:nvSpPr>
          <p:cNvPr id="4" name="Elipse 3"/>
          <p:cNvSpPr/>
          <p:nvPr/>
        </p:nvSpPr>
        <p:spPr>
          <a:xfrm>
            <a:off x="-2667000" y="571500"/>
            <a:ext cx="1435100" cy="127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41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2372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-177800" y="4508500"/>
            <a:ext cx="2933700" cy="495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53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6616700" y="2273300"/>
            <a:ext cx="2933700" cy="495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lipse 3"/>
          <p:cNvSpPr/>
          <p:nvPr/>
        </p:nvSpPr>
        <p:spPr>
          <a:xfrm>
            <a:off x="4762500" y="2933700"/>
            <a:ext cx="1041400" cy="33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545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ACTIVIDADES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Caso de Estudio:  </a:t>
            </a:r>
            <a:endParaRPr lang="es-ES" dirty="0" smtClean="0"/>
          </a:p>
          <a:p>
            <a:pPr lvl="1"/>
            <a:r>
              <a:rPr lang="es-ES" dirty="0" smtClean="0"/>
              <a:t>Sistema </a:t>
            </a:r>
            <a:r>
              <a:rPr lang="es-ES" dirty="0"/>
              <a:t>de Facturación Web Módulo de Consultas       </a:t>
            </a:r>
          </a:p>
          <a:p>
            <a:pPr lvl="1"/>
            <a:r>
              <a:rPr lang="es-ES" dirty="0" smtClean="0"/>
              <a:t>Diseño </a:t>
            </a:r>
            <a:r>
              <a:rPr lang="es-ES" dirty="0"/>
              <a:t>de Base de datos (PostgreSQL)       </a:t>
            </a:r>
          </a:p>
          <a:p>
            <a:pPr lvl="2"/>
            <a:r>
              <a:rPr lang="es-ES" dirty="0"/>
              <a:t>Claves Primarias y </a:t>
            </a:r>
            <a:r>
              <a:rPr lang="es-ES" dirty="0" smtClean="0"/>
              <a:t>Foráneas</a:t>
            </a:r>
            <a:r>
              <a:rPr lang="es-ES" dirty="0"/>
              <a:t>     </a:t>
            </a:r>
            <a:endParaRPr lang="es-ES" dirty="0" smtClean="0"/>
          </a:p>
          <a:p>
            <a:pPr lvl="2"/>
            <a:r>
              <a:rPr lang="es-ES" dirty="0" err="1" smtClean="0"/>
              <a:t>Inserts</a:t>
            </a:r>
            <a:r>
              <a:rPr lang="es-ES" dirty="0" smtClean="0"/>
              <a:t> </a:t>
            </a:r>
            <a:r>
              <a:rPr lang="es-ES" dirty="0"/>
              <a:t>en las tablas Correspondientes </a:t>
            </a:r>
            <a:endParaRPr lang="es-ES" dirty="0" smtClean="0"/>
          </a:p>
          <a:p>
            <a:pPr lvl="1"/>
            <a:r>
              <a:rPr lang="es-ES" dirty="0" smtClean="0"/>
              <a:t>Desarrollo </a:t>
            </a:r>
            <a:r>
              <a:rPr lang="es-ES" dirty="0"/>
              <a:t>de Sistema Web (JSF)       </a:t>
            </a:r>
          </a:p>
          <a:p>
            <a:pPr lvl="2"/>
            <a:r>
              <a:rPr lang="es-ES" dirty="0" smtClean="0"/>
              <a:t>Conexión </a:t>
            </a:r>
            <a:r>
              <a:rPr lang="es-ES" dirty="0"/>
              <a:t>a Base de Datos mediante ORM (Hibernate)     </a:t>
            </a:r>
            <a:endParaRPr lang="es-ES" dirty="0" smtClean="0"/>
          </a:p>
          <a:p>
            <a:pPr lvl="2"/>
            <a:r>
              <a:rPr lang="es-ES" dirty="0" smtClean="0"/>
              <a:t>Mapeo </a:t>
            </a:r>
            <a:r>
              <a:rPr lang="es-ES" dirty="0"/>
              <a:t>de las tablas de la base de datos.       </a:t>
            </a:r>
            <a:endParaRPr lang="es-ES" dirty="0" smtClean="0"/>
          </a:p>
          <a:p>
            <a:pPr lvl="2"/>
            <a:r>
              <a:rPr lang="es-ES" dirty="0" smtClean="0"/>
              <a:t>Accesos </a:t>
            </a:r>
            <a:r>
              <a:rPr lang="es-ES" dirty="0"/>
              <a:t>a los datos de Clientes, Proveedores y Facturas.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60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6413500" y="2844800"/>
            <a:ext cx="1181100" cy="749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167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036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4445000" y="3429000"/>
            <a:ext cx="558800" cy="1549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581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09900" y="-1727200"/>
            <a:ext cx="18288000" cy="10287000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5410200" y="1257300"/>
            <a:ext cx="4508500" cy="1549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lipse 3"/>
          <p:cNvSpPr/>
          <p:nvPr/>
        </p:nvSpPr>
        <p:spPr>
          <a:xfrm>
            <a:off x="4457700" y="2133600"/>
            <a:ext cx="584200" cy="1549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077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9067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165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6680200" y="2806700"/>
            <a:ext cx="2844800" cy="3937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lipse 3"/>
          <p:cNvSpPr/>
          <p:nvPr/>
        </p:nvSpPr>
        <p:spPr>
          <a:xfrm>
            <a:off x="4813300" y="3200400"/>
            <a:ext cx="863600" cy="355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695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5092700" y="1409700"/>
            <a:ext cx="1104900" cy="4191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437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500" b="1" dirty="0" smtClean="0">
                <a:solidFill>
                  <a:srgbClr val="FF0000"/>
                </a:solidFill>
              </a:rPr>
              <a:t>DAO</a:t>
            </a:r>
            <a:endParaRPr lang="en-US" sz="4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664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dao programac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" t="24807" r="5208" b="20768"/>
          <a:stretch/>
        </p:blipFill>
        <p:spPr bwMode="auto">
          <a:xfrm>
            <a:off x="673100" y="3124200"/>
            <a:ext cx="108966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520700" y="383739"/>
            <a:ext cx="11201400" cy="2532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dirty="0" smtClean="0">
                <a:solidFill>
                  <a:srgbClr val="000000"/>
                </a:solidFill>
                <a:latin typeface="Verdana" panose="020B0604030504040204" pitchFamily="34" charset="0"/>
              </a:rPr>
              <a:t>DAO </a:t>
            </a:r>
            <a:r>
              <a:rPr lang="es-ES" dirty="0">
                <a:solidFill>
                  <a:srgbClr val="000000"/>
                </a:solidFill>
                <a:latin typeface="Verdana" panose="020B0604030504040204" pitchFamily="34" charset="0"/>
              </a:rPr>
              <a:t>es un objeto que proporciona una interfaz abstracta a algún tipo de base de datos u otro mecanismo de persistencia. </a:t>
            </a:r>
            <a:endParaRPr lang="es-ES" dirty="0" smtClean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dirty="0" smtClean="0">
                <a:solidFill>
                  <a:srgbClr val="000000"/>
                </a:solidFill>
                <a:latin typeface="Verdana" panose="020B0604030504040204" pitchFamily="34" charset="0"/>
              </a:rPr>
              <a:t>DAO </a:t>
            </a:r>
            <a:r>
              <a:rPr lang="es-ES" dirty="0">
                <a:solidFill>
                  <a:srgbClr val="000000"/>
                </a:solidFill>
                <a:latin typeface="Verdana" panose="020B0604030504040204" pitchFamily="34" charset="0"/>
              </a:rPr>
              <a:t>se puede utilizar en un gran porcentaje de las aplicaciones, que requieran almacenamiento de datos. </a:t>
            </a:r>
            <a:endParaRPr lang="es-ES" dirty="0" smtClean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dirty="0" smtClean="0">
                <a:solidFill>
                  <a:srgbClr val="000000"/>
                </a:solidFill>
                <a:latin typeface="Verdana" panose="020B0604030504040204" pitchFamily="34" charset="0"/>
              </a:rPr>
              <a:t>DAO </a:t>
            </a:r>
            <a:r>
              <a:rPr lang="es-ES" dirty="0">
                <a:solidFill>
                  <a:srgbClr val="000000"/>
                </a:solidFill>
                <a:latin typeface="Verdana" panose="020B0604030504040204" pitchFamily="34" charset="0"/>
              </a:rPr>
              <a:t>oculta todos los detalles de almacenamiento del resto de la aplicación, actuando como intermediario entre la aplicación y la base de datos.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468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DISE</a:t>
            </a:r>
            <a:r>
              <a:rPr lang="es-EC" dirty="0" smtClean="0"/>
              <a:t>ÑO DE BASE DE DATOS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8938" t="20707" r="19425" b="29012"/>
          <a:stretch/>
        </p:blipFill>
        <p:spPr>
          <a:xfrm>
            <a:off x="2284897" y="1685636"/>
            <a:ext cx="9443259" cy="5172364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 bwMode="gray">
          <a:xfrm rot="16200000">
            <a:off x="-1802175" y="3691614"/>
            <a:ext cx="5207292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500" b="1" smtClean="0">
                <a:solidFill>
                  <a:srgbClr val="FF0000"/>
                </a:solidFill>
              </a:rPr>
              <a:t>CLAVES PRIMARIAS Y FORANEAS</a:t>
            </a:r>
            <a:endParaRPr lang="en-US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97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dao programac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74" y="515937"/>
            <a:ext cx="9242425" cy="587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7418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IClientes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680200" y="2677646"/>
            <a:ext cx="5181600" cy="2283823"/>
          </a:xfrm>
        </p:spPr>
        <p:txBody>
          <a:bodyPr/>
          <a:lstStyle/>
          <a:p>
            <a:r>
              <a:rPr lang="en-US" b="1" cap="none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 List&lt;</a:t>
            </a:r>
            <a:r>
              <a:rPr lang="en-US" b="1" cap="none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Cliente</a:t>
            </a:r>
            <a:r>
              <a:rPr lang="en-US" b="1" cap="none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 </a:t>
            </a:r>
            <a:r>
              <a:rPr lang="en-US" b="1" cap="none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findAllClientes</a:t>
            </a:r>
            <a:r>
              <a:rPr lang="en-US" b="1" cap="none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();</a:t>
            </a:r>
            <a:endParaRPr lang="en-US" b="1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5293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299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IClientes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680200" y="2677646"/>
            <a:ext cx="5181600" cy="2283823"/>
          </a:xfrm>
        </p:spPr>
        <p:txBody>
          <a:bodyPr/>
          <a:lstStyle/>
          <a:p>
            <a:r>
              <a:rPr lang="en-US" b="1" cap="none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 List&lt;</a:t>
            </a:r>
            <a:r>
              <a:rPr lang="en-US" b="1" cap="none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Cliente</a:t>
            </a:r>
            <a:r>
              <a:rPr lang="en-US" b="1" cap="none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 </a:t>
            </a:r>
            <a:r>
              <a:rPr lang="en-US" b="1" cap="none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findAllClientes</a:t>
            </a:r>
            <a:r>
              <a:rPr lang="en-US" b="1" cap="none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();</a:t>
            </a:r>
            <a:endParaRPr lang="en-US" b="1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2161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ClienteDAO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680200" y="1193800"/>
            <a:ext cx="5181600" cy="3767669"/>
          </a:xfrm>
        </p:spPr>
        <p:txBody>
          <a:bodyPr>
            <a:normAutofit fontScale="92500" lnSpcReduction="20000"/>
          </a:bodyPr>
          <a:lstStyle/>
          <a:p>
            <a:r>
              <a:rPr lang="en-US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 class </a:t>
            </a:r>
            <a:r>
              <a:rPr lang="en-US" b="1" cap="none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ClienteDAO</a:t>
            </a:r>
            <a:r>
              <a:rPr lang="en-US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implements </a:t>
            </a:r>
            <a:r>
              <a:rPr lang="en-US" b="1" cap="none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ICliente</a:t>
            </a:r>
            <a:r>
              <a:rPr lang="en-US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endParaRPr lang="en-US" b="1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@Override</a:t>
            </a:r>
          </a:p>
          <a:p>
            <a:r>
              <a:rPr lang="en-US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public List&lt;</a:t>
            </a:r>
            <a:r>
              <a:rPr lang="en-US" b="1" cap="none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Cliente</a:t>
            </a:r>
            <a:r>
              <a:rPr lang="en-US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 </a:t>
            </a:r>
            <a:r>
              <a:rPr lang="en-US" b="1" cap="none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findAllClientes</a:t>
            </a:r>
            <a:r>
              <a:rPr lang="en-US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 {</a:t>
            </a:r>
          </a:p>
          <a:p>
            <a:r>
              <a:rPr lang="en-US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throw new </a:t>
            </a:r>
            <a:r>
              <a:rPr lang="en-US" b="1" cap="none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UnsupportedOperationException</a:t>
            </a:r>
            <a:r>
              <a:rPr lang="en-US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("Not supported yet."); //To change body of generated methods, choose Tools | Templates.</a:t>
            </a:r>
          </a:p>
          <a:p>
            <a:r>
              <a:rPr lang="en-US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}</a:t>
            </a:r>
          </a:p>
          <a:p>
            <a:r>
              <a:rPr lang="en-US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</a:p>
          <a:p>
            <a:r>
              <a:rPr lang="en-US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660932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MANAGED BEANS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31320" t="10494" r="33750" b="9012"/>
          <a:stretch/>
        </p:blipFill>
        <p:spPr>
          <a:xfrm>
            <a:off x="5803900" y="0"/>
            <a:ext cx="6388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466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5" y="910168"/>
            <a:ext cx="8761413" cy="706964"/>
          </a:xfrm>
        </p:spPr>
        <p:txBody>
          <a:bodyPr/>
          <a:lstStyle/>
          <a:p>
            <a:r>
              <a:rPr lang="en-US" dirty="0" err="1" smtClean="0"/>
              <a:t>ClienteMB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8711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8919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3958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15353" y="3246968"/>
            <a:ext cx="8761413" cy="706964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BASE DE DATOS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94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SCRIPTS</a:t>
            </a:r>
            <a:endParaRPr lang="en-US" dirty="0"/>
          </a:p>
        </p:txBody>
      </p:sp>
      <p:sp>
        <p:nvSpPr>
          <p:cNvPr id="3" name="Rectángulo 2"/>
          <p:cNvSpPr/>
          <p:nvPr/>
        </p:nvSpPr>
        <p:spPr>
          <a:xfrm>
            <a:off x="152400" y="2551837"/>
            <a:ext cx="11925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INSERT INTO </a:t>
            </a:r>
            <a:r>
              <a:rPr lang="en-US" b="1" dirty="0" err="1"/>
              <a:t>public.cliente</a:t>
            </a:r>
            <a:r>
              <a:rPr lang="en-US" b="1" dirty="0"/>
              <a:t>(</a:t>
            </a:r>
            <a:r>
              <a:rPr lang="en-US" b="1" dirty="0" err="1"/>
              <a:t>cedula</a:t>
            </a:r>
            <a:r>
              <a:rPr lang="en-US" b="1" dirty="0"/>
              <a:t>, </a:t>
            </a:r>
            <a:r>
              <a:rPr lang="en-US" b="1" dirty="0" err="1"/>
              <a:t>nombres</a:t>
            </a:r>
            <a:r>
              <a:rPr lang="en-US" b="1" dirty="0"/>
              <a:t>, </a:t>
            </a:r>
            <a:r>
              <a:rPr lang="en-US" b="1" dirty="0" err="1"/>
              <a:t>apellidos</a:t>
            </a:r>
            <a:r>
              <a:rPr lang="en-US" b="1" dirty="0"/>
              <a:t>, </a:t>
            </a:r>
            <a:r>
              <a:rPr lang="en-US" b="1" dirty="0" err="1"/>
              <a:t>fecha_nacimiento</a:t>
            </a:r>
            <a:r>
              <a:rPr lang="en-US" b="1" dirty="0"/>
              <a:t>, </a:t>
            </a:r>
            <a:r>
              <a:rPr lang="en-US" b="1" dirty="0" err="1"/>
              <a:t>telefono</a:t>
            </a:r>
            <a:r>
              <a:rPr lang="en-US" b="1" dirty="0"/>
              <a:t>, </a:t>
            </a:r>
            <a:r>
              <a:rPr lang="en-US" b="1" dirty="0" err="1"/>
              <a:t>correo</a:t>
            </a:r>
            <a:r>
              <a:rPr lang="en-US" b="1" dirty="0"/>
              <a:t>, </a:t>
            </a:r>
            <a:r>
              <a:rPr lang="en-US" b="1" dirty="0" err="1"/>
              <a:t>direccion</a:t>
            </a:r>
            <a:r>
              <a:rPr lang="en-US" b="1" dirty="0"/>
              <a:t>,  </a:t>
            </a:r>
            <a:r>
              <a:rPr lang="en-US" b="1" dirty="0" err="1"/>
              <a:t>estado</a:t>
            </a:r>
            <a:r>
              <a:rPr lang="en-US" b="1" dirty="0"/>
              <a:t> )</a:t>
            </a:r>
          </a:p>
          <a:p>
            <a:r>
              <a:rPr lang="en-US" b="1" dirty="0"/>
              <a:t>VALUES ('0953255957', 'GLORIA', 'ALVAREZ CROSS', now(), '0953255957', 'gloria@gmail.com',  'GUATEMALA', TRUE);</a:t>
            </a:r>
          </a:p>
        </p:txBody>
      </p:sp>
      <p:sp>
        <p:nvSpPr>
          <p:cNvPr id="4" name="Rectángulo 3"/>
          <p:cNvSpPr/>
          <p:nvPr/>
        </p:nvSpPr>
        <p:spPr>
          <a:xfrm>
            <a:off x="152400" y="3935575"/>
            <a:ext cx="117267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INSERT INTO </a:t>
            </a:r>
            <a:r>
              <a:rPr lang="en-US" b="1" dirty="0" err="1"/>
              <a:t>public.proveedor</a:t>
            </a:r>
            <a:r>
              <a:rPr lang="en-US" b="1" dirty="0"/>
              <a:t>(</a:t>
            </a:r>
            <a:r>
              <a:rPr lang="en-US" b="1" dirty="0" err="1"/>
              <a:t>ruc</a:t>
            </a:r>
            <a:r>
              <a:rPr lang="en-US" b="1" dirty="0"/>
              <a:t>, </a:t>
            </a:r>
            <a:r>
              <a:rPr lang="en-US" b="1" dirty="0" err="1"/>
              <a:t>razon_social</a:t>
            </a:r>
            <a:r>
              <a:rPr lang="en-US" b="1" dirty="0"/>
              <a:t>, </a:t>
            </a:r>
            <a:r>
              <a:rPr lang="en-US" b="1" dirty="0" err="1"/>
              <a:t>fecha_constitucion</a:t>
            </a:r>
            <a:r>
              <a:rPr lang="en-US" b="1" dirty="0"/>
              <a:t>, </a:t>
            </a:r>
            <a:r>
              <a:rPr lang="en-US" b="1" dirty="0" err="1"/>
              <a:t>telefono</a:t>
            </a:r>
            <a:r>
              <a:rPr lang="en-US" b="1" dirty="0"/>
              <a:t>, </a:t>
            </a:r>
            <a:r>
              <a:rPr lang="en-US" b="1" dirty="0" err="1"/>
              <a:t>correo</a:t>
            </a:r>
            <a:r>
              <a:rPr lang="en-US" b="1" dirty="0"/>
              <a:t>, </a:t>
            </a:r>
            <a:r>
              <a:rPr lang="en-US" b="1" dirty="0" err="1"/>
              <a:t>direccion</a:t>
            </a:r>
            <a:r>
              <a:rPr lang="en-US" b="1" dirty="0"/>
              <a:t>, </a:t>
            </a:r>
            <a:r>
              <a:rPr lang="en-US" b="1" dirty="0" err="1"/>
              <a:t>estado</a:t>
            </a:r>
            <a:r>
              <a:rPr lang="en-US" b="1" dirty="0"/>
              <a:t>)</a:t>
            </a:r>
          </a:p>
          <a:p>
            <a:r>
              <a:rPr lang="en-US" b="1" dirty="0"/>
              <a:t>    VALUES ('1768154260001', 'EMPRESA PUBLICA METROPOLITANA DE AGUA', now(), '691060', 'agua@metropolitano.com', 'QUITO', true);</a:t>
            </a:r>
          </a:p>
        </p:txBody>
      </p:sp>
      <p:sp>
        <p:nvSpPr>
          <p:cNvPr id="5" name="Rectángulo 4"/>
          <p:cNvSpPr/>
          <p:nvPr/>
        </p:nvSpPr>
        <p:spPr>
          <a:xfrm>
            <a:off x="404602" y="5386843"/>
            <a:ext cx="110213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INSERT INTO </a:t>
            </a:r>
            <a:r>
              <a:rPr lang="en-US" b="1" dirty="0" err="1"/>
              <a:t>public.item</a:t>
            </a:r>
            <a:r>
              <a:rPr lang="en-US" b="1" dirty="0"/>
              <a:t>(</a:t>
            </a:r>
            <a:r>
              <a:rPr lang="en-US" b="1" dirty="0" err="1"/>
              <a:t>descripcion</a:t>
            </a:r>
            <a:r>
              <a:rPr lang="en-US" b="1" dirty="0"/>
              <a:t>, </a:t>
            </a:r>
            <a:r>
              <a:rPr lang="en-US" b="1" dirty="0" err="1"/>
              <a:t>codigo</a:t>
            </a:r>
            <a:r>
              <a:rPr lang="en-US" b="1" dirty="0"/>
              <a:t>, </a:t>
            </a:r>
            <a:r>
              <a:rPr lang="en-US" b="1" dirty="0" err="1"/>
              <a:t>estado</a:t>
            </a:r>
            <a:r>
              <a:rPr lang="en-US" b="1" dirty="0"/>
              <a:t>, </a:t>
            </a:r>
            <a:r>
              <a:rPr lang="en-US" b="1" dirty="0" err="1"/>
              <a:t>precio</a:t>
            </a:r>
            <a:r>
              <a:rPr lang="en-US" b="1" dirty="0"/>
              <a:t>)</a:t>
            </a:r>
          </a:p>
          <a:p>
            <a:r>
              <a:rPr lang="en-US" b="1" dirty="0"/>
              <a:t>VALUES ('APLICACION MOVIL', '0005', true, </a:t>
            </a:r>
            <a:r>
              <a:rPr lang="en-US" b="1" dirty="0" smtClean="0"/>
              <a:t>308.17);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07808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Scripts</a:t>
            </a:r>
            <a:endParaRPr lang="en-US" dirty="0"/>
          </a:p>
        </p:txBody>
      </p:sp>
      <p:sp>
        <p:nvSpPr>
          <p:cNvPr id="5" name="Rectángulo 4"/>
          <p:cNvSpPr/>
          <p:nvPr/>
        </p:nvSpPr>
        <p:spPr>
          <a:xfrm>
            <a:off x="1294726" y="2692136"/>
            <a:ext cx="869893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INSERT INTO </a:t>
            </a:r>
            <a:r>
              <a:rPr lang="en-US" dirty="0" err="1"/>
              <a:t>public.factura</a:t>
            </a:r>
            <a:r>
              <a:rPr lang="en-US" dirty="0"/>
              <a:t>(</a:t>
            </a:r>
          </a:p>
          <a:p>
            <a:r>
              <a:rPr lang="en-US" dirty="0"/>
              <a:t>            </a:t>
            </a:r>
            <a:r>
              <a:rPr lang="en-US" dirty="0" err="1"/>
              <a:t>cliente</a:t>
            </a:r>
            <a:r>
              <a:rPr lang="en-US" dirty="0"/>
              <a:t>, </a:t>
            </a:r>
            <a:r>
              <a:rPr lang="en-US" dirty="0" err="1"/>
              <a:t>proveedor</a:t>
            </a:r>
            <a:r>
              <a:rPr lang="en-US" dirty="0"/>
              <a:t>, </a:t>
            </a:r>
            <a:r>
              <a:rPr lang="en-US" dirty="0" err="1"/>
              <a:t>numero_factura</a:t>
            </a:r>
            <a:r>
              <a:rPr lang="en-US" dirty="0"/>
              <a:t>, </a:t>
            </a:r>
            <a:r>
              <a:rPr lang="en-US" dirty="0" err="1"/>
              <a:t>sub_total</a:t>
            </a:r>
            <a:r>
              <a:rPr lang="en-US" dirty="0"/>
              <a:t>, </a:t>
            </a:r>
            <a:r>
              <a:rPr lang="en-US" dirty="0" err="1"/>
              <a:t>iva</a:t>
            </a:r>
            <a:r>
              <a:rPr lang="en-US" dirty="0"/>
              <a:t>, </a:t>
            </a:r>
            <a:r>
              <a:rPr lang="en-US" dirty="0" err="1"/>
              <a:t>descuento</a:t>
            </a:r>
            <a:r>
              <a:rPr lang="en-US" dirty="0"/>
              <a:t>, total, </a:t>
            </a:r>
            <a:r>
              <a:rPr lang="en-US" dirty="0" err="1"/>
              <a:t>fecha_emision</a:t>
            </a:r>
            <a:r>
              <a:rPr lang="en-US" dirty="0"/>
              <a:t>, </a:t>
            </a:r>
            <a:r>
              <a:rPr lang="en-US" dirty="0" err="1"/>
              <a:t>estado</a:t>
            </a:r>
            <a:r>
              <a:rPr lang="en-US" dirty="0"/>
              <a:t>)</a:t>
            </a:r>
          </a:p>
          <a:p>
            <a:r>
              <a:rPr lang="en-US" dirty="0"/>
              <a:t>    VALUES (1,1, '001-002-000067', 616.35, 84.05, 0, 700.40, now(), true);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INSERT INTO </a:t>
            </a:r>
            <a:r>
              <a:rPr lang="en-US" dirty="0" err="1"/>
              <a:t>public.factura_detalle</a:t>
            </a:r>
            <a:r>
              <a:rPr lang="en-US" dirty="0"/>
              <a:t>(</a:t>
            </a:r>
          </a:p>
          <a:p>
            <a:r>
              <a:rPr lang="en-US" dirty="0"/>
              <a:t>            </a:t>
            </a:r>
            <a:r>
              <a:rPr lang="en-US" dirty="0" err="1"/>
              <a:t>factura</a:t>
            </a:r>
            <a:r>
              <a:rPr lang="en-US" dirty="0"/>
              <a:t>, item, </a:t>
            </a:r>
            <a:r>
              <a:rPr lang="en-US" dirty="0" err="1"/>
              <a:t>cantidad</a:t>
            </a:r>
            <a:r>
              <a:rPr lang="en-US" dirty="0"/>
              <a:t>, </a:t>
            </a:r>
            <a:r>
              <a:rPr lang="en-US" dirty="0" err="1"/>
              <a:t>precio_total</a:t>
            </a:r>
            <a:r>
              <a:rPr lang="en-US" dirty="0"/>
              <a:t>)</a:t>
            </a:r>
          </a:p>
          <a:p>
            <a:r>
              <a:rPr lang="en-US" dirty="0"/>
              <a:t>    VALUES (1, 1, 2, 616.35);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488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96153" y="3437468"/>
            <a:ext cx="11087847" cy="706964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PROGRAMACI</a:t>
            </a:r>
            <a:r>
              <a:rPr lang="es-EC" b="1" dirty="0" err="1">
                <a:solidFill>
                  <a:schemeClr val="tx1"/>
                </a:solidFill>
              </a:rPr>
              <a:t>Ó</a:t>
            </a:r>
            <a:r>
              <a:rPr lang="en-US" b="1" dirty="0" smtClean="0">
                <a:solidFill>
                  <a:schemeClr val="tx1"/>
                </a:solidFill>
              </a:rPr>
              <a:t>N JSF</a:t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b="1" dirty="0" err="1" smtClean="0">
                <a:solidFill>
                  <a:schemeClr val="tx1"/>
                </a:solidFill>
              </a:rPr>
              <a:t>Librerias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smtClean="0">
                <a:solidFill>
                  <a:schemeClr val="tx1"/>
                </a:solidFill>
              </a:rPr>
              <a:t>ADD </a:t>
            </a:r>
            <a:r>
              <a:rPr lang="en-US" b="1" dirty="0" err="1" smtClean="0">
                <a:solidFill>
                  <a:schemeClr val="tx1"/>
                </a:solidFill>
              </a:rPr>
              <a:t>Postgres</a:t>
            </a:r>
            <a:r>
              <a:rPr lang="en-US" b="1" dirty="0" smtClean="0">
                <a:solidFill>
                  <a:schemeClr val="tx1"/>
                </a:solidFill>
              </a:rPr>
              <a:t> - </a:t>
            </a:r>
            <a:r>
              <a:rPr lang="en-US" b="1" dirty="0" err="1" smtClean="0">
                <a:solidFill>
                  <a:schemeClr val="tx1"/>
                </a:solidFill>
              </a:rPr>
              <a:t>Primefaces</a:t>
            </a:r>
            <a:r>
              <a:rPr lang="en-US" b="1" dirty="0" smtClean="0">
                <a:solidFill>
                  <a:schemeClr val="tx1"/>
                </a:solidFill>
              </a:rPr>
              <a:t/>
            </a:r>
            <a:br>
              <a:rPr lang="en-US" b="1" dirty="0" smtClean="0">
                <a:solidFill>
                  <a:schemeClr val="tx1"/>
                </a:solidFill>
              </a:rPr>
            </a:b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3207008" y="434721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import </a:t>
            </a:r>
            <a:r>
              <a:rPr lang="en-US" dirty="0" err="1"/>
              <a:t>javax.annotation.PostConstruct</a:t>
            </a:r>
            <a:r>
              <a:rPr lang="en-US" dirty="0"/>
              <a:t>;</a:t>
            </a:r>
          </a:p>
          <a:p>
            <a:r>
              <a:rPr lang="en-US" dirty="0"/>
              <a:t>import </a:t>
            </a:r>
            <a:r>
              <a:rPr lang="en-US" dirty="0" err="1"/>
              <a:t>javax.faces.view.ViewScoped</a:t>
            </a:r>
            <a:r>
              <a:rPr lang="en-US" dirty="0"/>
              <a:t>;</a:t>
            </a:r>
          </a:p>
          <a:p>
            <a:r>
              <a:rPr lang="en-US" dirty="0"/>
              <a:t>import </a:t>
            </a:r>
            <a:r>
              <a:rPr lang="en-US" dirty="0" err="1"/>
              <a:t>javax.inject.Inject</a:t>
            </a:r>
            <a:r>
              <a:rPr lang="en-US" dirty="0"/>
              <a:t>;</a:t>
            </a:r>
          </a:p>
          <a:p>
            <a:r>
              <a:rPr lang="en-US" dirty="0"/>
              <a:t>import </a:t>
            </a:r>
            <a:r>
              <a:rPr lang="en-US" dirty="0" err="1"/>
              <a:t>javax.inject.Named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859828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197" y="-153749"/>
            <a:ext cx="12192000" cy="6858000"/>
          </a:xfrm>
          <a:prstGeom prst="rect">
            <a:avLst/>
          </a:prstGeom>
        </p:spPr>
      </p:pic>
      <p:sp>
        <p:nvSpPr>
          <p:cNvPr id="4" name="Elipse 3"/>
          <p:cNvSpPr/>
          <p:nvPr/>
        </p:nvSpPr>
        <p:spPr>
          <a:xfrm>
            <a:off x="6338986" y="4379702"/>
            <a:ext cx="635000" cy="5207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09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lipse 3"/>
          <p:cNvSpPr/>
          <p:nvPr/>
        </p:nvSpPr>
        <p:spPr>
          <a:xfrm>
            <a:off x="6152869" y="4306874"/>
            <a:ext cx="635000" cy="5207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3264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a de reuniones Ion">
  <a:themeElements>
    <a:clrScheme name="Sala de reuniones 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Sala de reuniones 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a de reuniones 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562</TotalTime>
  <Words>332</Words>
  <Application>Microsoft Office PowerPoint</Application>
  <PresentationFormat>Panorámica</PresentationFormat>
  <Paragraphs>55</Paragraphs>
  <Slides>38</Slides>
  <Notes>0</Notes>
  <HiddenSlides>1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5" baseType="lpstr">
      <vt:lpstr>Arial</vt:lpstr>
      <vt:lpstr>Calibri</vt:lpstr>
      <vt:lpstr>Century Gothic</vt:lpstr>
      <vt:lpstr>Verdana</vt:lpstr>
      <vt:lpstr>Wingdings</vt:lpstr>
      <vt:lpstr>Wingdings 3</vt:lpstr>
      <vt:lpstr>Sala de reuniones Ion</vt:lpstr>
      <vt:lpstr>TALLER DE PROGRAMACIÓN WEB</vt:lpstr>
      <vt:lpstr>ACTIVIDADES</vt:lpstr>
      <vt:lpstr>DISEÑO DE BASE DE DATOS</vt:lpstr>
      <vt:lpstr>BASE DE DATOS</vt:lpstr>
      <vt:lpstr>SCRIPTS</vt:lpstr>
      <vt:lpstr>Scripts</vt:lpstr>
      <vt:lpstr>PROGRAMACIÓN JSF Librerias ADD Postgres - Primefaces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DAO</vt:lpstr>
      <vt:lpstr>Presentación de PowerPoint</vt:lpstr>
      <vt:lpstr>Presentación de PowerPoint</vt:lpstr>
      <vt:lpstr>IClientes</vt:lpstr>
      <vt:lpstr>Presentación de PowerPoint</vt:lpstr>
      <vt:lpstr>IClientes</vt:lpstr>
      <vt:lpstr>ClienteDAO</vt:lpstr>
      <vt:lpstr>MANAGED BEANS</vt:lpstr>
      <vt:lpstr>ClienteMB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TALLER DE PROGRAMACIÓN WEB</dc:title>
  <dc:creator>Tech2Go</dc:creator>
  <cp:lastModifiedBy>Tech2Go</cp:lastModifiedBy>
  <cp:revision>20</cp:revision>
  <dcterms:created xsi:type="dcterms:W3CDTF">2019-04-05T19:11:55Z</dcterms:created>
  <dcterms:modified xsi:type="dcterms:W3CDTF">2019-04-06T06:08:06Z</dcterms:modified>
</cp:coreProperties>
</file>